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7" r:id="rId4"/>
    <p:sldId id="258" r:id="rId5"/>
    <p:sldId id="282" r:id="rId6"/>
    <p:sldId id="260" r:id="rId7"/>
    <p:sldId id="268" r:id="rId8"/>
    <p:sldId id="269" r:id="rId9"/>
    <p:sldId id="266" r:id="rId10"/>
    <p:sldId id="270" r:id="rId11"/>
    <p:sldId id="271" r:id="rId12"/>
    <p:sldId id="277" r:id="rId13"/>
    <p:sldId id="273" r:id="rId14"/>
    <p:sldId id="274" r:id="rId15"/>
    <p:sldId id="275" r:id="rId16"/>
    <p:sldId id="276" r:id="rId17"/>
    <p:sldId id="278" r:id="rId18"/>
    <p:sldId id="279" r:id="rId19"/>
    <p:sldId id="280" r:id="rId20"/>
    <p:sldId id="281" r:id="rId21"/>
    <p:sldId id="28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   Anti histamines </a:t>
            </a:r>
            <a:r>
              <a:rPr lang="en-US" dirty="0" smtClean="0"/>
              <a:t/>
            </a:r>
            <a:br>
              <a:rPr lang="en-US" dirty="0" smtClean="0"/>
            </a:br>
            <a:r>
              <a:rPr lang="en-US" dirty="0" smtClean="0"/>
              <a:t>  </a:t>
            </a:r>
            <a:endParaRPr lang="en-US" dirty="0"/>
          </a:p>
        </p:txBody>
      </p:sp>
      <p:sp>
        <p:nvSpPr>
          <p:cNvPr id="3" name="Subtitle 2"/>
          <p:cNvSpPr>
            <a:spLocks noGrp="1"/>
          </p:cNvSpPr>
          <p:nvPr>
            <p:ph type="subTitle" idx="1"/>
          </p:nvPr>
        </p:nvSpPr>
        <p:spPr/>
        <p:txBody>
          <a:bodyPr>
            <a:normAutofit fontScale="92500"/>
          </a:bodyPr>
          <a:lstStyle/>
          <a:p>
            <a:r>
              <a:rPr lang="en-US" sz="2800" dirty="0" smtClean="0">
                <a:solidFill>
                  <a:schemeClr val="tx1"/>
                </a:solidFill>
              </a:rPr>
              <a:t>            Presented to:               sir </a:t>
            </a:r>
            <a:r>
              <a:rPr lang="en-US" sz="2800" dirty="0" err="1" smtClean="0">
                <a:solidFill>
                  <a:schemeClr val="tx1"/>
                </a:solidFill>
              </a:rPr>
              <a:t>Dr</a:t>
            </a:r>
            <a:r>
              <a:rPr lang="en-US" sz="2800" dirty="0" smtClean="0">
                <a:solidFill>
                  <a:schemeClr val="tx1"/>
                </a:solidFill>
              </a:rPr>
              <a:t>- </a:t>
            </a:r>
            <a:r>
              <a:rPr lang="en-US" sz="2800" dirty="0" err="1" smtClean="0">
                <a:solidFill>
                  <a:schemeClr val="tx1"/>
                </a:solidFill>
              </a:rPr>
              <a:t>Musadique</a:t>
            </a:r>
            <a:endParaRPr lang="en-US" sz="2800" dirty="0" smtClean="0">
              <a:solidFill>
                <a:schemeClr val="tx1"/>
              </a:solidFill>
            </a:endParaRPr>
          </a:p>
          <a:p>
            <a:r>
              <a:rPr lang="en-US" sz="2800" dirty="0" smtClean="0">
                <a:solidFill>
                  <a:schemeClr val="tx1"/>
                </a:solidFill>
              </a:rPr>
              <a:t>Presented by :               </a:t>
            </a:r>
            <a:r>
              <a:rPr lang="en-US" sz="2800" dirty="0" err="1">
                <a:solidFill>
                  <a:schemeClr val="tx1"/>
                </a:solidFill>
              </a:rPr>
              <a:t>N</a:t>
            </a:r>
            <a:r>
              <a:rPr lang="en-US" sz="2800" dirty="0" err="1" smtClean="0">
                <a:solidFill>
                  <a:schemeClr val="tx1"/>
                </a:solidFill>
              </a:rPr>
              <a:t>oreena</a:t>
            </a:r>
            <a:r>
              <a:rPr lang="en-US" sz="2800" dirty="0" smtClean="0">
                <a:solidFill>
                  <a:schemeClr val="tx1"/>
                </a:solidFill>
              </a:rPr>
              <a:t> Masood </a:t>
            </a:r>
            <a:endParaRPr lang="en-US" sz="2800" dirty="0">
              <a:solidFill>
                <a:schemeClr val="tx1"/>
              </a:solidFill>
            </a:endParaRPr>
          </a:p>
        </p:txBody>
      </p:sp>
    </p:spTree>
    <p:extLst>
      <p:ext uri="{BB962C8B-B14F-4D97-AF65-F5344CB8AC3E}">
        <p14:creationId xmlns:p14="http://schemas.microsoft.com/office/powerpoint/2010/main" val="4159335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376596" cy="6858000"/>
          </a:xfrm>
        </p:spPr>
      </p:pic>
    </p:spTree>
    <p:extLst>
      <p:ext uri="{BB962C8B-B14F-4D97-AF65-F5344CB8AC3E}">
        <p14:creationId xmlns:p14="http://schemas.microsoft.com/office/powerpoint/2010/main" val="777521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Pharmacological Properties</a:t>
            </a:r>
          </a:p>
        </p:txBody>
      </p:sp>
      <p:sp>
        <p:nvSpPr>
          <p:cNvPr id="3" name="Content Placeholder 2"/>
          <p:cNvSpPr>
            <a:spLocks noGrp="1"/>
          </p:cNvSpPr>
          <p:nvPr>
            <p:ph idx="1"/>
          </p:nvPr>
        </p:nvSpPr>
        <p:spPr>
          <a:xfrm>
            <a:off x="677334" y="1622739"/>
            <a:ext cx="8596668" cy="4418624"/>
          </a:xfrm>
        </p:spPr>
        <p:txBody>
          <a:bodyPr>
            <a:noAutofit/>
          </a:bodyPr>
          <a:lstStyle/>
          <a:p>
            <a:pPr marL="0" indent="0">
              <a:buNone/>
            </a:pPr>
            <a:r>
              <a:rPr lang="en-US" sz="2800" b="1" dirty="0">
                <a:solidFill>
                  <a:schemeClr val="tx1"/>
                </a:solidFill>
                <a:latin typeface="Calibri" panose="020F0502020204030204" pitchFamily="34" charset="0"/>
              </a:rPr>
              <a:t>Smooth </a:t>
            </a:r>
            <a:r>
              <a:rPr lang="en-US" sz="2800" b="1" dirty="0" smtClean="0">
                <a:solidFill>
                  <a:schemeClr val="tx1"/>
                </a:solidFill>
                <a:latin typeface="Calibri" panose="020F0502020204030204" pitchFamily="34" charset="0"/>
              </a:rPr>
              <a:t>Muscle:</a:t>
            </a:r>
          </a:p>
          <a:p>
            <a:pPr>
              <a:buFont typeface="Wingdings" panose="05000000000000000000" pitchFamily="2" charset="2"/>
              <a:buChar char="Ø"/>
            </a:pPr>
            <a:r>
              <a:rPr lang="en-US" sz="2800" dirty="0">
                <a:solidFill>
                  <a:schemeClr val="tx1"/>
                </a:solidFill>
                <a:latin typeface="Calibri" panose="020F0502020204030204" pitchFamily="34" charset="0"/>
              </a:rPr>
              <a:t>H</a:t>
            </a:r>
            <a:r>
              <a:rPr lang="en-US" sz="2800" baseline="-25000" dirty="0">
                <a:solidFill>
                  <a:schemeClr val="tx1"/>
                </a:solidFill>
                <a:latin typeface="Calibri" panose="020F0502020204030204" pitchFamily="34" charset="0"/>
              </a:rPr>
              <a:t>1</a:t>
            </a:r>
            <a:r>
              <a:rPr lang="en-US" sz="2800" dirty="0">
                <a:solidFill>
                  <a:schemeClr val="tx1"/>
                </a:solidFill>
                <a:latin typeface="Calibri" panose="020F0502020204030204" pitchFamily="34" charset="0"/>
              </a:rPr>
              <a:t> antagonists inhibit most of the effects of histamine on smooth muscles, especially the constriction of respiratory smooth muscle</a:t>
            </a:r>
            <a:r>
              <a:rPr lang="en-US" sz="2800" i="1" dirty="0" smtClean="0">
                <a:solidFill>
                  <a:schemeClr val="tx1"/>
                </a:solidFill>
                <a:latin typeface="Calibri" panose="020F0502020204030204" pitchFamily="34" charset="0"/>
              </a:rPr>
              <a:t>.</a:t>
            </a:r>
          </a:p>
          <a:p>
            <a:pPr marL="0" indent="0">
              <a:buNone/>
            </a:pPr>
            <a:r>
              <a:rPr lang="en-US" sz="2800" b="1" dirty="0">
                <a:solidFill>
                  <a:schemeClr val="tx1"/>
                </a:solidFill>
                <a:latin typeface="Calibri" panose="020F0502020204030204" pitchFamily="34" charset="0"/>
              </a:rPr>
              <a:t>Capillary </a:t>
            </a:r>
            <a:r>
              <a:rPr lang="en-US" sz="2800" b="1" dirty="0" smtClean="0">
                <a:solidFill>
                  <a:schemeClr val="tx1"/>
                </a:solidFill>
                <a:latin typeface="Calibri" panose="020F0502020204030204" pitchFamily="34" charset="0"/>
              </a:rPr>
              <a:t>Permeability:</a:t>
            </a:r>
            <a:endParaRPr lang="en-US" sz="2800" b="1" dirty="0">
              <a:solidFill>
                <a:schemeClr val="tx1"/>
              </a:solidFill>
              <a:latin typeface="Calibri" panose="020F0502020204030204" pitchFamily="34" charset="0"/>
            </a:endParaRPr>
          </a:p>
          <a:p>
            <a:pPr>
              <a:buFont typeface="Wingdings" panose="05000000000000000000" pitchFamily="2" charset="2"/>
              <a:buChar char="Ø"/>
            </a:pPr>
            <a:r>
              <a:rPr lang="en-US" sz="2800" dirty="0">
                <a:solidFill>
                  <a:schemeClr val="tx1"/>
                </a:solidFill>
                <a:latin typeface="Calibri" panose="020F0502020204030204" pitchFamily="34" charset="0"/>
              </a:rPr>
              <a:t>H</a:t>
            </a:r>
            <a:r>
              <a:rPr lang="en-US" sz="2800" baseline="-25000" dirty="0">
                <a:solidFill>
                  <a:schemeClr val="tx1"/>
                </a:solidFill>
                <a:latin typeface="Calibri" panose="020F0502020204030204" pitchFamily="34" charset="0"/>
              </a:rPr>
              <a:t>1</a:t>
            </a:r>
            <a:r>
              <a:rPr lang="en-US" sz="2800" dirty="0">
                <a:solidFill>
                  <a:schemeClr val="tx1"/>
                </a:solidFill>
                <a:latin typeface="Calibri" panose="020F0502020204030204" pitchFamily="34" charset="0"/>
              </a:rPr>
              <a:t> antagonists strongly block the increased capillary permeability and formation of edema and wheal brought about by histamine.</a:t>
            </a:r>
          </a:p>
          <a:p>
            <a:pPr>
              <a:buFont typeface="Wingdings" panose="05000000000000000000" pitchFamily="2" charset="2"/>
              <a:buChar char="Ø"/>
            </a:pPr>
            <a:endParaRPr lang="en-US" sz="28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3731137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Pharmacological Properties</a:t>
            </a:r>
          </a:p>
        </p:txBody>
      </p:sp>
      <p:sp>
        <p:nvSpPr>
          <p:cNvPr id="3" name="Content Placeholder 2"/>
          <p:cNvSpPr>
            <a:spLocks noGrp="1"/>
          </p:cNvSpPr>
          <p:nvPr>
            <p:ph idx="1"/>
          </p:nvPr>
        </p:nvSpPr>
        <p:spPr>
          <a:xfrm>
            <a:off x="677333" y="1390919"/>
            <a:ext cx="8917427" cy="4650444"/>
          </a:xfrm>
        </p:spPr>
        <p:txBody>
          <a:bodyPr>
            <a:normAutofit lnSpcReduction="10000"/>
          </a:bodyPr>
          <a:lstStyle/>
          <a:p>
            <a:pPr marL="0" indent="0">
              <a:buNone/>
            </a:pPr>
            <a:r>
              <a:rPr lang="en-US" sz="2800" b="1" dirty="0">
                <a:solidFill>
                  <a:schemeClr val="tx1"/>
                </a:solidFill>
              </a:rPr>
              <a:t>Flare and </a:t>
            </a:r>
            <a:r>
              <a:rPr lang="en-US" sz="2800" b="1" dirty="0" smtClean="0">
                <a:solidFill>
                  <a:schemeClr val="tx1"/>
                </a:solidFill>
              </a:rPr>
              <a:t>Itch :</a:t>
            </a:r>
          </a:p>
          <a:p>
            <a:pPr>
              <a:buFont typeface="Wingdings" panose="05000000000000000000" pitchFamily="2" charset="2"/>
              <a:buChar char="Ø"/>
            </a:pPr>
            <a:r>
              <a:rPr lang="en-US" sz="2800" dirty="0" smtClean="0">
                <a:solidFill>
                  <a:schemeClr val="tx1"/>
                </a:solidFill>
                <a:latin typeface="Calibri" panose="020F0502020204030204" pitchFamily="34" charset="0"/>
              </a:rPr>
              <a:t>The </a:t>
            </a:r>
            <a:r>
              <a:rPr lang="en-US" sz="2800" dirty="0">
                <a:solidFill>
                  <a:schemeClr val="tx1"/>
                </a:solidFill>
                <a:latin typeface="Calibri" panose="020F0502020204030204" pitchFamily="34" charset="0"/>
              </a:rPr>
              <a:t>flare component of the triple response and the itching caused by intradermal injection of histamine are two different manifestations of the action of histamine on nerve endings</a:t>
            </a:r>
            <a:r>
              <a:rPr lang="en-US" sz="2800" dirty="0" smtClean="0">
                <a:solidFill>
                  <a:schemeClr val="tx1"/>
                </a:solidFill>
                <a:latin typeface="Calibri" panose="020F0502020204030204" pitchFamily="34" charset="0"/>
              </a:rPr>
              <a:t>.</a:t>
            </a:r>
          </a:p>
          <a:p>
            <a:pPr marL="0" indent="0">
              <a:buNone/>
            </a:pPr>
            <a:r>
              <a:rPr lang="en-US" sz="2800" b="1" dirty="0">
                <a:solidFill>
                  <a:schemeClr val="tx1"/>
                </a:solidFill>
              </a:rPr>
              <a:t>Exocrine </a:t>
            </a:r>
            <a:r>
              <a:rPr lang="en-US" sz="2800" b="1" dirty="0" smtClean="0">
                <a:solidFill>
                  <a:schemeClr val="tx1"/>
                </a:solidFill>
              </a:rPr>
              <a:t>Glands:</a:t>
            </a:r>
          </a:p>
          <a:p>
            <a:pPr marL="0" indent="0">
              <a:buNone/>
            </a:pPr>
            <a:r>
              <a:rPr lang="en-US" sz="2800" dirty="0">
                <a:solidFill>
                  <a:schemeClr val="tx1"/>
                </a:solidFill>
                <a:latin typeface="Calibri" panose="020F0502020204030204" pitchFamily="34" charset="0"/>
              </a:rPr>
              <a:t>H</a:t>
            </a:r>
            <a:r>
              <a:rPr lang="en-US" sz="2800" baseline="-25000" dirty="0">
                <a:solidFill>
                  <a:schemeClr val="tx1"/>
                </a:solidFill>
                <a:latin typeface="Calibri" panose="020F0502020204030204" pitchFamily="34" charset="0"/>
              </a:rPr>
              <a:t>1</a:t>
            </a:r>
            <a:r>
              <a:rPr lang="en-US" sz="2800" dirty="0">
                <a:solidFill>
                  <a:schemeClr val="tx1"/>
                </a:solidFill>
                <a:latin typeface="Calibri" panose="020F0502020204030204" pitchFamily="34" charset="0"/>
              </a:rPr>
              <a:t> antagonists do not suppress gastric secretion, but they do suppress histamine-evoked salivary, lacrimal, and other exocrine </a:t>
            </a:r>
            <a:r>
              <a:rPr lang="en-US" sz="2800" dirty="0" smtClean="0">
                <a:solidFill>
                  <a:schemeClr val="tx1"/>
                </a:solidFill>
                <a:latin typeface="Calibri" panose="020F0502020204030204" pitchFamily="34" charset="0"/>
              </a:rPr>
              <a:t>secretions.</a:t>
            </a:r>
            <a:endParaRPr lang="en-US" sz="2800" b="1" dirty="0">
              <a:solidFill>
                <a:schemeClr val="tx1"/>
              </a:solidFill>
            </a:endParaRPr>
          </a:p>
          <a:p>
            <a:pPr>
              <a:buFont typeface="Wingdings" panose="05000000000000000000" pitchFamily="2" charset="2"/>
              <a:buChar char="Ø"/>
            </a:pPr>
            <a:r>
              <a:rPr lang="en-US" sz="2800" dirty="0" smtClean="0">
                <a:solidFill>
                  <a:schemeClr val="tx1"/>
                </a:solidFill>
                <a:latin typeface="Calibri" panose="020F0502020204030204" pitchFamily="34" charset="0"/>
              </a:rPr>
              <a:t> </a:t>
            </a:r>
            <a:endParaRPr lang="en-US" sz="2800" dirty="0">
              <a:solidFill>
                <a:schemeClr val="tx1"/>
              </a:solidFill>
              <a:latin typeface="Calibri" panose="020F0502020204030204" pitchFamily="34" charset="0"/>
            </a:endParaRPr>
          </a:p>
          <a:p>
            <a:endParaRPr lang="en-US" dirty="0">
              <a:solidFill>
                <a:schemeClr val="tx1"/>
              </a:solidFill>
            </a:endParaRPr>
          </a:p>
          <a:p>
            <a:endParaRPr lang="en-US" dirty="0"/>
          </a:p>
        </p:txBody>
      </p:sp>
    </p:spTree>
    <p:extLst>
      <p:ext uri="{BB962C8B-B14F-4D97-AF65-F5344CB8AC3E}">
        <p14:creationId xmlns:p14="http://schemas.microsoft.com/office/powerpoint/2010/main" val="2902485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1"/>
                </a:solidFill>
              </a:rPr>
              <a:t>Pharmacological </a:t>
            </a:r>
            <a:r>
              <a:rPr lang="en-US" dirty="0" smtClean="0">
                <a:solidFill>
                  <a:schemeClr val="tx1"/>
                </a:solidFill>
              </a:rPr>
              <a:t>Properties:</a:t>
            </a:r>
            <a:endParaRPr lang="en-US" dirty="0">
              <a:solidFill>
                <a:schemeClr val="tx1"/>
              </a:solidFill>
            </a:endParaRPr>
          </a:p>
        </p:txBody>
      </p:sp>
      <p:sp>
        <p:nvSpPr>
          <p:cNvPr id="3" name="Content Placeholder 2"/>
          <p:cNvSpPr>
            <a:spLocks noGrp="1"/>
          </p:cNvSpPr>
          <p:nvPr>
            <p:ph idx="1"/>
          </p:nvPr>
        </p:nvSpPr>
        <p:spPr>
          <a:xfrm>
            <a:off x="677333" y="1376608"/>
            <a:ext cx="8981821" cy="3880773"/>
          </a:xfrm>
        </p:spPr>
        <p:txBody>
          <a:bodyPr>
            <a:normAutofit fontScale="85000" lnSpcReduction="10000"/>
          </a:bodyPr>
          <a:lstStyle/>
          <a:p>
            <a:pPr marL="0" indent="0">
              <a:buNone/>
            </a:pPr>
            <a:r>
              <a:rPr lang="en-US" sz="2800" b="1" dirty="0">
                <a:solidFill>
                  <a:schemeClr val="tx1"/>
                </a:solidFill>
                <a:latin typeface="Calibri" panose="020F0502020204030204" pitchFamily="34" charset="0"/>
              </a:rPr>
              <a:t>Immediate Hypersensitivity </a:t>
            </a:r>
            <a:r>
              <a:rPr lang="en-US" sz="2800" b="1" dirty="0" err="1" smtClean="0">
                <a:solidFill>
                  <a:schemeClr val="tx1"/>
                </a:solidFill>
                <a:latin typeface="Calibri" panose="020F0502020204030204" pitchFamily="34" charset="0"/>
              </a:rPr>
              <a:t>Reactions,Anaphylaxis</a:t>
            </a:r>
            <a:r>
              <a:rPr lang="en-US" sz="2800" b="1" dirty="0" smtClean="0">
                <a:solidFill>
                  <a:schemeClr val="tx1"/>
                </a:solidFill>
                <a:latin typeface="Calibri" panose="020F0502020204030204" pitchFamily="34" charset="0"/>
              </a:rPr>
              <a:t> </a:t>
            </a:r>
            <a:r>
              <a:rPr lang="en-US" sz="2800" b="1" dirty="0">
                <a:solidFill>
                  <a:schemeClr val="tx1"/>
                </a:solidFill>
                <a:latin typeface="Calibri" panose="020F0502020204030204" pitchFamily="34" charset="0"/>
              </a:rPr>
              <a:t>and </a:t>
            </a:r>
            <a:r>
              <a:rPr lang="en-US" sz="2800" b="1" dirty="0" smtClean="0">
                <a:solidFill>
                  <a:schemeClr val="tx1"/>
                </a:solidFill>
                <a:latin typeface="Calibri" panose="020F0502020204030204" pitchFamily="34" charset="0"/>
              </a:rPr>
              <a:t>Allergy:</a:t>
            </a:r>
            <a:endParaRPr lang="en-US" sz="2800" b="1" dirty="0">
              <a:solidFill>
                <a:schemeClr val="tx1"/>
              </a:solidFill>
              <a:latin typeface="Calibri" panose="020F0502020204030204" pitchFamily="34" charset="0"/>
            </a:endParaRPr>
          </a:p>
          <a:p>
            <a:pPr>
              <a:buFont typeface="Wingdings" panose="05000000000000000000" pitchFamily="2" charset="2"/>
              <a:buChar char="Ø"/>
            </a:pPr>
            <a:r>
              <a:rPr lang="en-US" sz="3300" dirty="0">
                <a:solidFill>
                  <a:schemeClr val="tx1"/>
                </a:solidFill>
                <a:latin typeface="Calibri" panose="020F0502020204030204" pitchFamily="34" charset="0"/>
              </a:rPr>
              <a:t>During hypersensitivity reactions, histamine is one of the many potent autacoids </a:t>
            </a:r>
            <a:r>
              <a:rPr lang="en-US" sz="3300" dirty="0" smtClean="0">
                <a:solidFill>
                  <a:schemeClr val="tx1"/>
                </a:solidFill>
                <a:latin typeface="Calibri" panose="020F0502020204030204" pitchFamily="34" charset="0"/>
              </a:rPr>
              <a:t>released,  types </a:t>
            </a:r>
            <a:r>
              <a:rPr lang="en-US" sz="3300" dirty="0">
                <a:solidFill>
                  <a:schemeClr val="tx1"/>
                </a:solidFill>
                <a:latin typeface="Calibri" panose="020F0502020204030204" pitchFamily="34" charset="0"/>
              </a:rPr>
              <a:t>of H receptors and by effects of other mast cell mediators. </a:t>
            </a:r>
            <a:endParaRPr lang="en-US" sz="3300" dirty="0" smtClean="0">
              <a:solidFill>
                <a:schemeClr val="tx1"/>
              </a:solidFill>
              <a:latin typeface="Calibri" panose="020F0502020204030204" pitchFamily="34" charset="0"/>
            </a:endParaRPr>
          </a:p>
          <a:p>
            <a:pPr>
              <a:buFont typeface="Wingdings" panose="05000000000000000000" pitchFamily="2" charset="2"/>
              <a:buChar char="Ø"/>
            </a:pPr>
            <a:r>
              <a:rPr lang="en-US" sz="3300" dirty="0" smtClean="0">
                <a:solidFill>
                  <a:schemeClr val="tx1"/>
                </a:solidFill>
                <a:latin typeface="Calibri" panose="020F0502020204030204" pitchFamily="34" charset="0"/>
              </a:rPr>
              <a:t>These </a:t>
            </a:r>
            <a:r>
              <a:rPr lang="en-US" sz="3300" dirty="0">
                <a:solidFill>
                  <a:schemeClr val="tx1"/>
                </a:solidFill>
                <a:latin typeface="Calibri" panose="020F0502020204030204" pitchFamily="34" charset="0"/>
              </a:rPr>
              <a:t>include those derived from </a:t>
            </a:r>
            <a:r>
              <a:rPr lang="en-US" sz="3300" dirty="0" err="1">
                <a:solidFill>
                  <a:schemeClr val="tx1"/>
                </a:solidFill>
                <a:latin typeface="Calibri" panose="020F0502020204030204" pitchFamily="34" charset="0"/>
              </a:rPr>
              <a:t>arachidonic</a:t>
            </a:r>
            <a:r>
              <a:rPr lang="en-US" sz="3300" dirty="0">
                <a:solidFill>
                  <a:schemeClr val="tx1"/>
                </a:solidFill>
                <a:latin typeface="Calibri" panose="020F0502020204030204" pitchFamily="34" charset="0"/>
              </a:rPr>
              <a:t> acid (released from membranes by PLA</a:t>
            </a:r>
            <a:r>
              <a:rPr lang="en-US" sz="3300" baseline="-25000" dirty="0">
                <a:solidFill>
                  <a:schemeClr val="tx1"/>
                </a:solidFill>
                <a:latin typeface="Calibri" panose="020F0502020204030204" pitchFamily="34" charset="0"/>
              </a:rPr>
              <a:t>2</a:t>
            </a:r>
            <a:r>
              <a:rPr lang="en-US" sz="3300" dirty="0">
                <a:solidFill>
                  <a:schemeClr val="tx1"/>
                </a:solidFill>
                <a:latin typeface="Calibri" panose="020F0502020204030204" pitchFamily="34" charset="0"/>
              </a:rPr>
              <a:t>), which is converted by cyclooxygenases and </a:t>
            </a:r>
            <a:r>
              <a:rPr lang="en-US" sz="3300" dirty="0" err="1">
                <a:solidFill>
                  <a:schemeClr val="tx1"/>
                </a:solidFill>
                <a:latin typeface="Calibri" panose="020F0502020204030204" pitchFamily="34" charset="0"/>
              </a:rPr>
              <a:t>lipoxygenases</a:t>
            </a:r>
            <a:r>
              <a:rPr lang="en-US" sz="3300" dirty="0">
                <a:solidFill>
                  <a:schemeClr val="tx1"/>
                </a:solidFill>
                <a:latin typeface="Calibri" panose="020F0502020204030204" pitchFamily="34" charset="0"/>
              </a:rPr>
              <a:t> to prostaglandins, </a:t>
            </a:r>
            <a:r>
              <a:rPr lang="en-US" sz="3300" dirty="0" err="1">
                <a:solidFill>
                  <a:schemeClr val="tx1"/>
                </a:solidFill>
                <a:latin typeface="Calibri" panose="020F0502020204030204" pitchFamily="34" charset="0"/>
              </a:rPr>
              <a:t>eicosatetratenoic</a:t>
            </a:r>
            <a:r>
              <a:rPr lang="en-US" sz="3300" dirty="0">
                <a:solidFill>
                  <a:schemeClr val="tx1"/>
                </a:solidFill>
                <a:latin typeface="Calibri" panose="020F0502020204030204" pitchFamily="34" charset="0"/>
              </a:rPr>
              <a:t> acid derivatives, </a:t>
            </a:r>
            <a:r>
              <a:rPr lang="en-US" sz="3300" dirty="0" err="1">
                <a:solidFill>
                  <a:schemeClr val="tx1"/>
                </a:solidFill>
                <a:latin typeface="Calibri" panose="020F0502020204030204" pitchFamily="34" charset="0"/>
              </a:rPr>
              <a:t>leukotrienes</a:t>
            </a:r>
            <a:r>
              <a:rPr lang="en-US" sz="3300" dirty="0">
                <a:solidFill>
                  <a:schemeClr val="tx1"/>
                </a:solidFill>
                <a:latin typeface="Calibri" panose="020F0502020204030204" pitchFamily="34" charset="0"/>
              </a:rPr>
              <a:t>, and other mediators </a:t>
            </a:r>
          </a:p>
          <a:p>
            <a:endParaRPr lang="en-US" dirty="0">
              <a:solidFill>
                <a:schemeClr val="tx1"/>
              </a:solidFill>
            </a:endParaRPr>
          </a:p>
        </p:txBody>
      </p:sp>
    </p:spTree>
    <p:extLst>
      <p:ext uri="{BB962C8B-B14F-4D97-AF65-F5344CB8AC3E}">
        <p14:creationId xmlns:p14="http://schemas.microsoft.com/office/powerpoint/2010/main" val="2055533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Pharmacological Properties:</a:t>
            </a:r>
            <a:endParaRPr lang="en-US" dirty="0"/>
          </a:p>
        </p:txBody>
      </p:sp>
      <p:sp>
        <p:nvSpPr>
          <p:cNvPr id="3" name="Content Placeholder 2"/>
          <p:cNvSpPr>
            <a:spLocks noGrp="1"/>
          </p:cNvSpPr>
          <p:nvPr>
            <p:ph idx="1"/>
          </p:nvPr>
        </p:nvSpPr>
        <p:spPr>
          <a:xfrm>
            <a:off x="677334" y="1416676"/>
            <a:ext cx="8968942" cy="4624687"/>
          </a:xfrm>
        </p:spPr>
        <p:txBody>
          <a:bodyPr>
            <a:normAutofit/>
          </a:bodyPr>
          <a:lstStyle/>
          <a:p>
            <a:pPr marL="0" indent="0">
              <a:buNone/>
            </a:pPr>
            <a:r>
              <a:rPr lang="en-US" sz="2400" b="1" dirty="0">
                <a:solidFill>
                  <a:schemeClr val="tx1"/>
                </a:solidFill>
                <a:latin typeface="Calibri" panose="020F0502020204030204" pitchFamily="34" charset="0"/>
              </a:rPr>
              <a:t>Central Nervous System</a:t>
            </a:r>
          </a:p>
          <a:p>
            <a:pPr>
              <a:buFont typeface="Wingdings" panose="05000000000000000000" pitchFamily="2" charset="2"/>
              <a:buChar char="Ø"/>
            </a:pPr>
            <a:r>
              <a:rPr lang="en-US" sz="2400" dirty="0">
                <a:solidFill>
                  <a:schemeClr val="tx1"/>
                </a:solidFill>
                <a:latin typeface="Calibri" panose="020F0502020204030204" pitchFamily="34" charset="0"/>
              </a:rPr>
              <a:t>The first-generation H</a:t>
            </a:r>
            <a:r>
              <a:rPr lang="en-US" sz="2400" baseline="-25000" dirty="0">
                <a:solidFill>
                  <a:schemeClr val="tx1"/>
                </a:solidFill>
                <a:latin typeface="Calibri" panose="020F0502020204030204" pitchFamily="34" charset="0"/>
              </a:rPr>
              <a:t>1</a:t>
            </a:r>
            <a:r>
              <a:rPr lang="en-US" sz="2400" dirty="0">
                <a:solidFill>
                  <a:schemeClr val="tx1"/>
                </a:solidFill>
                <a:latin typeface="Calibri" panose="020F0502020204030204" pitchFamily="34" charset="0"/>
              </a:rPr>
              <a:t> antagonists can both stimulate and depress the CNS</a:t>
            </a:r>
          </a:p>
          <a:p>
            <a:pPr marL="0" indent="0">
              <a:buNone/>
            </a:pPr>
            <a:r>
              <a:rPr lang="en-US" sz="2400" b="1" dirty="0">
                <a:solidFill>
                  <a:schemeClr val="tx1"/>
                </a:solidFill>
                <a:latin typeface="Calibri" panose="020F0502020204030204" pitchFamily="34" charset="0"/>
              </a:rPr>
              <a:t>Anticholinergic Effects</a:t>
            </a:r>
          </a:p>
          <a:p>
            <a:pPr>
              <a:buFont typeface="Wingdings" panose="05000000000000000000" pitchFamily="2" charset="2"/>
              <a:buChar char="Ø"/>
            </a:pPr>
            <a:r>
              <a:rPr lang="en-US" sz="2400" dirty="0">
                <a:solidFill>
                  <a:schemeClr val="tx1"/>
                </a:solidFill>
                <a:latin typeface="Calibri" panose="020F0502020204030204" pitchFamily="34" charset="0"/>
              </a:rPr>
              <a:t>Many of the first-generation H</a:t>
            </a:r>
            <a:r>
              <a:rPr lang="en-US" sz="2400" baseline="-25000" dirty="0">
                <a:solidFill>
                  <a:schemeClr val="tx1"/>
                </a:solidFill>
                <a:latin typeface="Calibri" panose="020F0502020204030204" pitchFamily="34" charset="0"/>
              </a:rPr>
              <a:t>1</a:t>
            </a:r>
            <a:r>
              <a:rPr lang="en-US" sz="2400" dirty="0">
                <a:solidFill>
                  <a:schemeClr val="tx1"/>
                </a:solidFill>
                <a:latin typeface="Calibri" panose="020F0502020204030204" pitchFamily="34" charset="0"/>
              </a:rPr>
              <a:t> antagonists tend to inhibit responses to acetylcholine that are mediated by muscarinic receptors</a:t>
            </a:r>
            <a:r>
              <a:rPr lang="en-US" sz="2400" dirty="0" smtClean="0">
                <a:solidFill>
                  <a:schemeClr val="tx1"/>
                </a:solidFill>
                <a:latin typeface="Calibri" panose="020F0502020204030204" pitchFamily="34" charset="0"/>
              </a:rPr>
              <a:t>.</a:t>
            </a:r>
          </a:p>
          <a:p>
            <a:pPr>
              <a:buFont typeface="Wingdings" panose="05000000000000000000" pitchFamily="2" charset="2"/>
              <a:buChar char="Ø"/>
            </a:pPr>
            <a:r>
              <a:rPr lang="en-US" sz="2400" dirty="0" smtClean="0">
                <a:solidFill>
                  <a:schemeClr val="tx1"/>
                </a:solidFill>
                <a:latin typeface="Calibri" panose="020F0502020204030204" pitchFamily="34" charset="0"/>
              </a:rPr>
              <a:t> </a:t>
            </a:r>
            <a:r>
              <a:rPr lang="en-US" sz="2400" dirty="0">
                <a:solidFill>
                  <a:schemeClr val="tx1"/>
                </a:solidFill>
                <a:latin typeface="Calibri" panose="020F0502020204030204" pitchFamily="34" charset="0"/>
              </a:rPr>
              <a:t>These atropine-like actions are sufficiently prominent in some of the </a:t>
            </a:r>
            <a:r>
              <a:rPr lang="en-US" sz="2400" dirty="0" smtClean="0">
                <a:solidFill>
                  <a:schemeClr val="tx1"/>
                </a:solidFill>
                <a:latin typeface="Calibri" panose="020F0502020204030204" pitchFamily="34" charset="0"/>
              </a:rPr>
              <a:t>drugs, </a:t>
            </a:r>
            <a:r>
              <a:rPr lang="en-US" sz="2400" dirty="0">
                <a:solidFill>
                  <a:schemeClr val="tx1"/>
                </a:solidFill>
                <a:latin typeface="Calibri" panose="020F0502020204030204" pitchFamily="34" charset="0"/>
              </a:rPr>
              <a:t>Promethazine has perhaps the strongest muscarinic-blocking activity</a:t>
            </a:r>
          </a:p>
          <a:p>
            <a:pPr>
              <a:buFont typeface="Wingdings" panose="05000000000000000000" pitchFamily="2" charset="2"/>
              <a:buChar char="Ø"/>
            </a:pPr>
            <a:endParaRPr lang="en-US" sz="24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1800779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Pharmacological Properties:</a:t>
            </a:r>
          </a:p>
        </p:txBody>
      </p:sp>
      <p:sp>
        <p:nvSpPr>
          <p:cNvPr id="3" name="Content Placeholder 2"/>
          <p:cNvSpPr>
            <a:spLocks noGrp="1"/>
          </p:cNvSpPr>
          <p:nvPr>
            <p:ph idx="1"/>
          </p:nvPr>
        </p:nvSpPr>
        <p:spPr/>
        <p:txBody>
          <a:bodyPr/>
          <a:lstStyle/>
          <a:p>
            <a:pPr marL="0" indent="0">
              <a:buNone/>
            </a:pPr>
            <a:r>
              <a:rPr lang="en-US" sz="2400" b="1" dirty="0">
                <a:solidFill>
                  <a:schemeClr val="tx1"/>
                </a:solidFill>
              </a:rPr>
              <a:t>Local Anesthetic </a:t>
            </a:r>
            <a:r>
              <a:rPr lang="en-US" sz="2400" b="1" dirty="0" smtClean="0">
                <a:solidFill>
                  <a:schemeClr val="tx1"/>
                </a:solidFill>
              </a:rPr>
              <a:t>Effect:</a:t>
            </a:r>
            <a:endParaRPr lang="en-US" sz="2400" b="1" dirty="0">
              <a:solidFill>
                <a:schemeClr val="tx1"/>
              </a:solidFill>
            </a:endParaRPr>
          </a:p>
          <a:p>
            <a:pPr>
              <a:buFont typeface="Wingdings" panose="05000000000000000000" pitchFamily="2" charset="2"/>
              <a:buChar char="Ø"/>
            </a:pPr>
            <a:r>
              <a:rPr lang="en-US" sz="2400" dirty="0">
                <a:solidFill>
                  <a:schemeClr val="tx1"/>
                </a:solidFill>
              </a:rPr>
              <a:t>Some H</a:t>
            </a:r>
            <a:r>
              <a:rPr lang="en-US" sz="2400" baseline="-25000" dirty="0">
                <a:solidFill>
                  <a:schemeClr val="tx1"/>
                </a:solidFill>
              </a:rPr>
              <a:t>1</a:t>
            </a:r>
            <a:r>
              <a:rPr lang="en-US" sz="2400" dirty="0">
                <a:solidFill>
                  <a:schemeClr val="tx1"/>
                </a:solidFill>
              </a:rPr>
              <a:t> antagonists have local anesthetic activity, and a few are more potent than </a:t>
            </a:r>
            <a:r>
              <a:rPr lang="en-US" sz="2400" dirty="0" smtClean="0">
                <a:solidFill>
                  <a:schemeClr val="tx1"/>
                </a:solidFill>
              </a:rPr>
              <a:t>procaine </a:t>
            </a:r>
            <a:r>
              <a:rPr lang="en-US" sz="2400" dirty="0" err="1" smtClean="0">
                <a:solidFill>
                  <a:schemeClr val="tx1"/>
                </a:solidFill>
              </a:rPr>
              <a:t>e.g</a:t>
            </a:r>
            <a:r>
              <a:rPr lang="en-US" sz="2400" dirty="0" smtClean="0">
                <a:solidFill>
                  <a:schemeClr val="tx1"/>
                </a:solidFill>
              </a:rPr>
              <a:t> Promethazine </a:t>
            </a:r>
            <a:endParaRPr lang="en-US" sz="2400" dirty="0">
              <a:solidFill>
                <a:schemeClr val="tx1"/>
              </a:solidFill>
            </a:endParaRPr>
          </a:p>
          <a:p>
            <a:endParaRPr lang="en-US" dirty="0"/>
          </a:p>
        </p:txBody>
      </p:sp>
    </p:spTree>
    <p:extLst>
      <p:ext uri="{BB962C8B-B14F-4D97-AF65-F5344CB8AC3E}">
        <p14:creationId xmlns:p14="http://schemas.microsoft.com/office/powerpoint/2010/main" val="3817801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9300" y="0"/>
            <a:ext cx="9355309" cy="5962918"/>
          </a:xfrm>
        </p:spPr>
      </p:pic>
    </p:spTree>
    <p:extLst>
      <p:ext uri="{BB962C8B-B14F-4D97-AF65-F5344CB8AC3E}">
        <p14:creationId xmlns:p14="http://schemas.microsoft.com/office/powerpoint/2010/main" val="4088505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515" y="0"/>
            <a:ext cx="8596668" cy="1320800"/>
          </a:xfrm>
        </p:spPr>
        <p:txBody>
          <a:bodyPr/>
          <a:lstStyle/>
          <a:p>
            <a:r>
              <a:rPr lang="en-US" b="1" dirty="0" smtClean="0">
                <a:solidFill>
                  <a:schemeClr val="tx1"/>
                </a:solidFill>
              </a:rPr>
              <a:t>Therapeutic uses:</a:t>
            </a:r>
            <a:endParaRPr lang="en-US" b="1" dirty="0">
              <a:solidFill>
                <a:schemeClr val="tx1"/>
              </a:solidFill>
            </a:endParaRPr>
          </a:p>
        </p:txBody>
      </p:sp>
      <p:sp>
        <p:nvSpPr>
          <p:cNvPr id="3" name="Content Placeholder 2"/>
          <p:cNvSpPr>
            <a:spLocks noGrp="1"/>
          </p:cNvSpPr>
          <p:nvPr>
            <p:ph idx="1"/>
          </p:nvPr>
        </p:nvSpPr>
        <p:spPr>
          <a:xfrm>
            <a:off x="677333" y="1506829"/>
            <a:ext cx="9123489" cy="4534534"/>
          </a:xfrm>
        </p:spPr>
        <p:txBody>
          <a:bodyPr>
            <a:normAutofit/>
          </a:bodyPr>
          <a:lstStyle/>
          <a:p>
            <a:pPr marL="0" indent="0">
              <a:buNone/>
            </a:pPr>
            <a:r>
              <a:rPr lang="en-US" sz="2400" dirty="0" smtClean="0">
                <a:solidFill>
                  <a:schemeClr val="tx1"/>
                </a:solidFill>
                <a:latin typeface="Calibri" panose="020F0502020204030204" pitchFamily="34" charset="0"/>
              </a:rPr>
              <a:t> </a:t>
            </a:r>
            <a:r>
              <a:rPr lang="en-US" sz="2400" b="1" dirty="0">
                <a:solidFill>
                  <a:schemeClr val="tx1"/>
                </a:solidFill>
                <a:latin typeface="Calibri" panose="020F0502020204030204" pitchFamily="34" charset="0"/>
              </a:rPr>
              <a:t>Allergic and inflammatory conditions</a:t>
            </a:r>
            <a:r>
              <a:rPr lang="en-US" sz="2400" b="1" dirty="0" smtClean="0">
                <a:solidFill>
                  <a:schemeClr val="tx1"/>
                </a:solidFill>
                <a:latin typeface="Calibri" panose="020F0502020204030204" pitchFamily="34" charset="0"/>
              </a:rPr>
              <a:t>:</a:t>
            </a:r>
          </a:p>
          <a:p>
            <a:r>
              <a:rPr lang="en-US" sz="2400" dirty="0" smtClean="0">
                <a:solidFill>
                  <a:schemeClr val="tx1"/>
                </a:solidFill>
                <a:latin typeface="Calibri" panose="020F0502020204030204" pitchFamily="34" charset="0"/>
              </a:rPr>
              <a:t> </a:t>
            </a:r>
            <a:r>
              <a:rPr lang="en-US" sz="2400" dirty="0">
                <a:solidFill>
                  <a:schemeClr val="tx1"/>
                </a:solidFill>
                <a:latin typeface="Calibri" panose="020F0502020204030204" pitchFamily="34" charset="0"/>
              </a:rPr>
              <a:t>H1-receptor blockers are useful in treating allergies caused by antigens acting on immunoglobulin E antibody–sensitized mast cells</a:t>
            </a:r>
            <a:r>
              <a:rPr lang="en-US" sz="2400" dirty="0" smtClean="0">
                <a:solidFill>
                  <a:schemeClr val="tx1"/>
                </a:solidFill>
                <a:latin typeface="Calibri" panose="020F0502020204030204" pitchFamily="34" charset="0"/>
              </a:rPr>
              <a:t>.</a:t>
            </a:r>
          </a:p>
          <a:p>
            <a:pPr marL="0" indent="0">
              <a:buNone/>
            </a:pPr>
            <a:r>
              <a:rPr lang="en-US" sz="2400" b="1" dirty="0">
                <a:solidFill>
                  <a:schemeClr val="tx1"/>
                </a:solidFill>
                <a:latin typeface="Calibri" panose="020F0502020204030204" pitchFamily="34" charset="0"/>
              </a:rPr>
              <a:t>Motion sickness and nausea: </a:t>
            </a:r>
            <a:endParaRPr lang="en-US" sz="2400" b="1" dirty="0" smtClean="0">
              <a:solidFill>
                <a:schemeClr val="tx1"/>
              </a:solidFill>
              <a:latin typeface="Calibri" panose="020F0502020204030204" pitchFamily="34" charset="0"/>
            </a:endParaRPr>
          </a:p>
          <a:p>
            <a:r>
              <a:rPr lang="en-US" sz="2400" dirty="0" smtClean="0">
                <a:solidFill>
                  <a:schemeClr val="tx1"/>
                </a:solidFill>
                <a:latin typeface="Calibri" panose="020F0502020204030204" pitchFamily="34" charset="0"/>
              </a:rPr>
              <a:t>Along </a:t>
            </a:r>
            <a:r>
              <a:rPr lang="en-US" sz="2400" dirty="0">
                <a:solidFill>
                  <a:schemeClr val="tx1"/>
                </a:solidFill>
                <a:latin typeface="Calibri" panose="020F0502020204030204" pitchFamily="34" charset="0"/>
              </a:rPr>
              <a:t>with the </a:t>
            </a:r>
            <a:r>
              <a:rPr lang="en-US" sz="2400" dirty="0" err="1">
                <a:solidFill>
                  <a:schemeClr val="tx1"/>
                </a:solidFill>
                <a:latin typeface="Calibri" panose="020F0502020204030204" pitchFamily="34" charset="0"/>
              </a:rPr>
              <a:t>antimuscarinic</a:t>
            </a:r>
            <a:r>
              <a:rPr lang="en-US" sz="2400" dirty="0">
                <a:solidFill>
                  <a:schemeClr val="tx1"/>
                </a:solidFill>
                <a:latin typeface="Calibri" panose="020F0502020204030204" pitchFamily="34" charset="0"/>
              </a:rPr>
              <a:t> agent scopolamine, certain H1-receptor blockers, such as </a:t>
            </a:r>
            <a:r>
              <a:rPr lang="en-US" sz="2400" dirty="0" smtClean="0">
                <a:solidFill>
                  <a:schemeClr val="tx1"/>
                </a:solidFill>
                <a:latin typeface="Calibri" panose="020F0502020204030204" pitchFamily="34" charset="0"/>
              </a:rPr>
              <a:t>diphenhydramine,  </a:t>
            </a:r>
            <a:r>
              <a:rPr lang="en-US" sz="2400" dirty="0" err="1">
                <a:solidFill>
                  <a:schemeClr val="tx1"/>
                </a:solidFill>
                <a:latin typeface="Calibri" panose="020F0502020204030204" pitchFamily="34" charset="0"/>
              </a:rPr>
              <a:t>dimenhydrinate</a:t>
            </a:r>
            <a:r>
              <a:rPr lang="en-US" sz="2400" dirty="0">
                <a:solidFill>
                  <a:schemeClr val="tx1"/>
                </a:solidFill>
                <a:latin typeface="Calibri" panose="020F0502020204030204" pitchFamily="34" charset="0"/>
              </a:rPr>
              <a:t> ,</a:t>
            </a:r>
            <a:r>
              <a:rPr lang="en-US" sz="2400" dirty="0" smtClean="0">
                <a:solidFill>
                  <a:schemeClr val="tx1"/>
                </a:solidFill>
                <a:latin typeface="Calibri" panose="020F0502020204030204" pitchFamily="34" charset="0"/>
              </a:rPr>
              <a:t>(a </a:t>
            </a:r>
            <a:r>
              <a:rPr lang="en-US" sz="2400" dirty="0">
                <a:solidFill>
                  <a:schemeClr val="tx1"/>
                </a:solidFill>
                <a:latin typeface="Calibri" panose="020F0502020204030204" pitchFamily="34" charset="0"/>
              </a:rPr>
              <a:t>chemical combination of diphenhydramine and a theophylline derivative), </a:t>
            </a:r>
            <a:r>
              <a:rPr lang="en-US" sz="2400" dirty="0" err="1">
                <a:solidFill>
                  <a:schemeClr val="tx1"/>
                </a:solidFill>
                <a:latin typeface="Calibri" panose="020F0502020204030204" pitchFamily="34" charset="0"/>
              </a:rPr>
              <a:t>cyclizine</a:t>
            </a:r>
            <a:r>
              <a:rPr lang="en-US" sz="2400" dirty="0">
                <a:solidFill>
                  <a:schemeClr val="tx1"/>
                </a:solidFill>
                <a:latin typeface="Calibri" panose="020F0502020204030204" pitchFamily="34" charset="0"/>
              </a:rPr>
              <a:t> </a:t>
            </a:r>
            <a:r>
              <a:rPr lang="en-US" sz="2400" dirty="0" smtClean="0">
                <a:solidFill>
                  <a:schemeClr val="tx1"/>
                </a:solidFill>
                <a:latin typeface="Calibri" panose="020F0502020204030204" pitchFamily="34" charset="0"/>
              </a:rPr>
              <a:t>and meclizine </a:t>
            </a:r>
            <a:r>
              <a:rPr lang="en-US" sz="2400" dirty="0">
                <a:solidFill>
                  <a:schemeClr val="tx1"/>
                </a:solidFill>
                <a:latin typeface="Calibri" panose="020F0502020204030204" pitchFamily="34" charset="0"/>
              </a:rPr>
              <a:t>are the most effective agents for prevention of the symptoms of motion sickness</a:t>
            </a:r>
            <a:endParaRPr lang="en-US" sz="24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3959104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a:solidFill>
                  <a:schemeClr val="tx1"/>
                </a:solidFill>
                <a:latin typeface="Calibri" panose="020F0502020204030204" pitchFamily="34" charset="0"/>
              </a:rPr>
              <a:t>Somnifacients</a:t>
            </a:r>
            <a:r>
              <a:rPr lang="en-US" sz="2800" b="1" dirty="0">
                <a:solidFill>
                  <a:schemeClr val="tx1"/>
                </a:solidFill>
                <a:latin typeface="Calibri" panose="020F0502020204030204" pitchFamily="34" charset="0"/>
              </a:rPr>
              <a:t>:</a:t>
            </a:r>
            <a:endParaRPr lang="en-US" sz="2800" b="1" dirty="0">
              <a:latin typeface="Calibri" panose="020F0502020204030204" pitchFamily="34" charset="0"/>
            </a:endParaRPr>
          </a:p>
        </p:txBody>
      </p:sp>
      <p:sp>
        <p:nvSpPr>
          <p:cNvPr id="3" name="Content Placeholder 2"/>
          <p:cNvSpPr>
            <a:spLocks noGrp="1"/>
          </p:cNvSpPr>
          <p:nvPr>
            <p:ph idx="1"/>
          </p:nvPr>
        </p:nvSpPr>
        <p:spPr>
          <a:xfrm>
            <a:off x="0" y="1775854"/>
            <a:ext cx="8596668" cy="3880773"/>
          </a:xfrm>
        </p:spPr>
        <p:txBody>
          <a:bodyPr>
            <a:normAutofit/>
          </a:bodyPr>
          <a:lstStyle/>
          <a:p>
            <a:r>
              <a:rPr lang="en-US" sz="2800" dirty="0" smtClean="0">
                <a:solidFill>
                  <a:schemeClr val="tx1"/>
                </a:solidFill>
                <a:latin typeface="Calibri" panose="020F0502020204030204" pitchFamily="34" charset="0"/>
              </a:rPr>
              <a:t> </a:t>
            </a:r>
            <a:r>
              <a:rPr lang="en-US" sz="2800" dirty="0">
                <a:solidFill>
                  <a:schemeClr val="tx1"/>
                </a:solidFill>
                <a:latin typeface="Calibri" panose="020F0502020204030204" pitchFamily="34" charset="0"/>
              </a:rPr>
              <a:t>Although they are not the medications of choice, many first-generation antihistamines, such as diphenhydramine and </a:t>
            </a:r>
            <a:r>
              <a:rPr lang="en-US" sz="2800" dirty="0" err="1">
                <a:solidFill>
                  <a:schemeClr val="tx1"/>
                </a:solidFill>
                <a:latin typeface="Calibri" panose="020F0502020204030204" pitchFamily="34" charset="0"/>
              </a:rPr>
              <a:t>doxylamine</a:t>
            </a:r>
            <a:r>
              <a:rPr lang="en-US" sz="2800" dirty="0">
                <a:solidFill>
                  <a:schemeClr val="tx1"/>
                </a:solidFill>
                <a:latin typeface="Calibri" panose="020F0502020204030204" pitchFamily="34" charset="0"/>
              </a:rPr>
              <a:t> </a:t>
            </a:r>
            <a:r>
              <a:rPr lang="en-US" sz="2800" dirty="0" smtClean="0">
                <a:solidFill>
                  <a:schemeClr val="tx1"/>
                </a:solidFill>
                <a:latin typeface="Calibri" panose="020F0502020204030204" pitchFamily="34" charset="0"/>
              </a:rPr>
              <a:t>, </a:t>
            </a:r>
            <a:r>
              <a:rPr lang="en-US" sz="2800" dirty="0">
                <a:solidFill>
                  <a:schemeClr val="tx1"/>
                </a:solidFill>
                <a:latin typeface="Calibri" panose="020F0502020204030204" pitchFamily="34" charset="0"/>
              </a:rPr>
              <a:t>have strong sedative properties and are used in the treatment of </a:t>
            </a:r>
            <a:r>
              <a:rPr lang="en-US" sz="2800" dirty="0" smtClean="0">
                <a:solidFill>
                  <a:schemeClr val="tx1"/>
                </a:solidFill>
                <a:latin typeface="Calibri" panose="020F0502020204030204" pitchFamily="34" charset="0"/>
              </a:rPr>
              <a:t>insomnia.</a:t>
            </a:r>
            <a:endParaRPr lang="en-US" sz="28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356989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Pharmacokinetics:</a:t>
            </a:r>
            <a:br>
              <a:rPr lang="en-US" b="1" dirty="0" smtClean="0">
                <a:solidFill>
                  <a:schemeClr val="tx1"/>
                </a:solidFill>
              </a:rPr>
            </a:br>
            <a:endParaRPr lang="en-US" b="1" dirty="0">
              <a:solidFill>
                <a:schemeClr val="tx1"/>
              </a:solidFill>
            </a:endParaRPr>
          </a:p>
        </p:txBody>
      </p:sp>
      <p:sp>
        <p:nvSpPr>
          <p:cNvPr id="3" name="Content Placeholder 2"/>
          <p:cNvSpPr>
            <a:spLocks noGrp="1"/>
          </p:cNvSpPr>
          <p:nvPr>
            <p:ph idx="1"/>
          </p:nvPr>
        </p:nvSpPr>
        <p:spPr>
          <a:xfrm>
            <a:off x="334852" y="1270000"/>
            <a:ext cx="9607638" cy="4652334"/>
          </a:xfrm>
        </p:spPr>
        <p:txBody>
          <a:bodyPr>
            <a:noAutofit/>
          </a:bodyPr>
          <a:lstStyle/>
          <a:p>
            <a:r>
              <a:rPr lang="en-US" sz="2800" dirty="0" smtClean="0">
                <a:solidFill>
                  <a:schemeClr val="tx1"/>
                </a:solidFill>
                <a:latin typeface="Calibri" panose="020F0502020204030204" pitchFamily="34" charset="0"/>
              </a:rPr>
              <a:t>H1-receptor </a:t>
            </a:r>
            <a:r>
              <a:rPr lang="en-US" sz="2800" dirty="0">
                <a:solidFill>
                  <a:schemeClr val="tx1"/>
                </a:solidFill>
                <a:latin typeface="Calibri" panose="020F0502020204030204" pitchFamily="34" charset="0"/>
              </a:rPr>
              <a:t>blockers are well absorbed after oral administration</a:t>
            </a:r>
            <a:r>
              <a:rPr lang="en-US" sz="2800" dirty="0" smtClean="0">
                <a:solidFill>
                  <a:schemeClr val="tx1"/>
                </a:solidFill>
                <a:latin typeface="Calibri" panose="020F0502020204030204" pitchFamily="34" charset="0"/>
              </a:rPr>
              <a:t>,</a:t>
            </a:r>
          </a:p>
          <a:p>
            <a:r>
              <a:rPr lang="en-US" sz="2800" dirty="0" smtClean="0">
                <a:solidFill>
                  <a:schemeClr val="tx1"/>
                </a:solidFill>
                <a:latin typeface="Calibri" panose="020F0502020204030204" pitchFamily="34" charset="0"/>
              </a:rPr>
              <a:t>  </a:t>
            </a:r>
            <a:r>
              <a:rPr lang="en-US" sz="2800" dirty="0">
                <a:solidFill>
                  <a:schemeClr val="tx1"/>
                </a:solidFill>
                <a:latin typeface="Calibri" panose="020F0502020204030204" pitchFamily="34" charset="0"/>
              </a:rPr>
              <a:t>The average plasma half-life is 4 to 6 hours, except for that of meclizine, which is 12 to 24 hours. </a:t>
            </a:r>
            <a:endParaRPr lang="en-US" sz="2800" dirty="0" smtClean="0">
              <a:solidFill>
                <a:schemeClr val="tx1"/>
              </a:solidFill>
              <a:latin typeface="Calibri" panose="020F0502020204030204" pitchFamily="34" charset="0"/>
            </a:endParaRPr>
          </a:p>
          <a:p>
            <a:r>
              <a:rPr lang="en-US" sz="2800" dirty="0" smtClean="0">
                <a:solidFill>
                  <a:schemeClr val="tx1"/>
                </a:solidFill>
                <a:latin typeface="Calibri" panose="020F0502020204030204" pitchFamily="34" charset="0"/>
              </a:rPr>
              <a:t>H1-receptor </a:t>
            </a:r>
            <a:r>
              <a:rPr lang="en-US" sz="2800" dirty="0">
                <a:solidFill>
                  <a:schemeClr val="tx1"/>
                </a:solidFill>
                <a:latin typeface="Calibri" panose="020F0502020204030204" pitchFamily="34" charset="0"/>
              </a:rPr>
              <a:t>blockers have high bioavailability and are  distributed in all tissues, including the CNS. </a:t>
            </a:r>
            <a:endParaRPr lang="en-US" sz="2800" dirty="0" smtClean="0">
              <a:solidFill>
                <a:schemeClr val="tx1"/>
              </a:solidFill>
              <a:latin typeface="Calibri" panose="020F0502020204030204" pitchFamily="34" charset="0"/>
            </a:endParaRPr>
          </a:p>
          <a:p>
            <a:r>
              <a:rPr lang="en-US" sz="2800" dirty="0" smtClean="0">
                <a:solidFill>
                  <a:schemeClr val="tx1"/>
                </a:solidFill>
                <a:latin typeface="Calibri" panose="020F0502020204030204" pitchFamily="34" charset="0"/>
              </a:rPr>
              <a:t>All </a:t>
            </a:r>
            <a:r>
              <a:rPr lang="en-US" sz="2800" dirty="0">
                <a:solidFill>
                  <a:schemeClr val="tx1"/>
                </a:solidFill>
                <a:latin typeface="Calibri" panose="020F0502020204030204" pitchFamily="34" charset="0"/>
              </a:rPr>
              <a:t>fi </a:t>
            </a:r>
            <a:r>
              <a:rPr lang="en-US" sz="2800" dirty="0" err="1">
                <a:solidFill>
                  <a:schemeClr val="tx1"/>
                </a:solidFill>
                <a:latin typeface="Calibri" panose="020F0502020204030204" pitchFamily="34" charset="0"/>
              </a:rPr>
              <a:t>rst</a:t>
            </a:r>
            <a:r>
              <a:rPr lang="en-US" sz="2800" dirty="0">
                <a:solidFill>
                  <a:schemeClr val="tx1"/>
                </a:solidFill>
                <a:latin typeface="Calibri" panose="020F0502020204030204" pitchFamily="34" charset="0"/>
              </a:rPr>
              <a:t>-generation H1 antihistamines and some second-generation H1 antihistamines, such as  </a:t>
            </a:r>
            <a:r>
              <a:rPr lang="en-US" sz="2800" dirty="0" err="1">
                <a:solidFill>
                  <a:schemeClr val="tx1"/>
                </a:solidFill>
                <a:latin typeface="Calibri" panose="020F0502020204030204" pitchFamily="34" charset="0"/>
              </a:rPr>
              <a:t>desloratadine</a:t>
            </a:r>
            <a:r>
              <a:rPr lang="en-US" sz="2800" dirty="0">
                <a:solidFill>
                  <a:schemeClr val="tx1"/>
                </a:solidFill>
                <a:latin typeface="Calibri" panose="020F0502020204030204" pitchFamily="34" charset="0"/>
              </a:rPr>
              <a:t> and </a:t>
            </a:r>
            <a:r>
              <a:rPr lang="en-US" sz="2800" dirty="0" err="1">
                <a:solidFill>
                  <a:schemeClr val="tx1"/>
                </a:solidFill>
                <a:latin typeface="Calibri" panose="020F0502020204030204" pitchFamily="34" charset="0"/>
              </a:rPr>
              <a:t>loratadine</a:t>
            </a:r>
            <a:r>
              <a:rPr lang="en-US" sz="2800" dirty="0">
                <a:solidFill>
                  <a:schemeClr val="tx1"/>
                </a:solidFill>
                <a:latin typeface="Calibri" panose="020F0502020204030204" pitchFamily="34" charset="0"/>
              </a:rPr>
              <a:t>, are metabolized by the hepatic cytochrome P450 system. </a:t>
            </a:r>
            <a:endParaRPr lang="en-US" sz="2800" dirty="0" smtClean="0">
              <a:solidFill>
                <a:schemeClr val="tx1"/>
              </a:solidFill>
              <a:latin typeface="Calibri" panose="020F0502020204030204" pitchFamily="34" charset="0"/>
            </a:endParaRPr>
          </a:p>
          <a:p>
            <a:pPr marL="0" indent="0">
              <a:buNone/>
            </a:pPr>
            <a:endParaRPr lang="en-US" sz="2800" dirty="0" smtClean="0">
              <a:solidFill>
                <a:schemeClr val="tx1"/>
              </a:solidFill>
              <a:latin typeface="Calibri" panose="020F0502020204030204" pitchFamily="34" charset="0"/>
            </a:endParaRPr>
          </a:p>
        </p:txBody>
      </p:sp>
    </p:spTree>
    <p:extLst>
      <p:ext uri="{BB962C8B-B14F-4D97-AF65-F5344CB8AC3E}">
        <p14:creationId xmlns:p14="http://schemas.microsoft.com/office/powerpoint/2010/main" val="167336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Histamine </a:t>
            </a:r>
            <a:endParaRPr lang="en-US" dirty="0">
              <a:solidFill>
                <a:schemeClr val="tx1"/>
              </a:solidFill>
            </a:endParaRPr>
          </a:p>
        </p:txBody>
      </p:sp>
      <p:sp>
        <p:nvSpPr>
          <p:cNvPr id="3" name="Content Placeholder 2"/>
          <p:cNvSpPr>
            <a:spLocks noGrp="1"/>
          </p:cNvSpPr>
          <p:nvPr>
            <p:ph idx="1"/>
          </p:nvPr>
        </p:nvSpPr>
        <p:spPr/>
        <p:txBody>
          <a:bodyPr>
            <a:noAutofit/>
          </a:bodyPr>
          <a:lstStyle/>
          <a:p>
            <a:pPr>
              <a:buFont typeface="Wingdings" panose="05000000000000000000" pitchFamily="2" charset="2"/>
              <a:buChar char="Ø"/>
            </a:pPr>
            <a:r>
              <a:rPr lang="en-US" sz="2800" dirty="0">
                <a:solidFill>
                  <a:schemeClr val="tx1"/>
                </a:solidFill>
                <a:latin typeface="Calibri" panose="020F0502020204030204" pitchFamily="34" charset="0"/>
              </a:rPr>
              <a:t>Histamine is a chemical messenger mostly generated in mast cells that mediates a wide range of cellular responses, including allergic and </a:t>
            </a:r>
            <a:r>
              <a:rPr lang="en-US" sz="2800" dirty="0" err="1">
                <a:solidFill>
                  <a:schemeClr val="tx1"/>
                </a:solidFill>
                <a:latin typeface="Calibri" panose="020F0502020204030204" pitchFamily="34" charset="0"/>
              </a:rPr>
              <a:t>infl</a:t>
            </a:r>
            <a:r>
              <a:rPr lang="en-US" sz="2800" dirty="0">
                <a:solidFill>
                  <a:schemeClr val="tx1"/>
                </a:solidFill>
                <a:latin typeface="Calibri" panose="020F0502020204030204" pitchFamily="34" charset="0"/>
              </a:rPr>
              <a:t> </a:t>
            </a:r>
            <a:r>
              <a:rPr lang="en-US" sz="2800" dirty="0" err="1">
                <a:solidFill>
                  <a:schemeClr val="tx1"/>
                </a:solidFill>
                <a:latin typeface="Calibri" panose="020F0502020204030204" pitchFamily="34" charset="0"/>
              </a:rPr>
              <a:t>ammatory</a:t>
            </a:r>
            <a:r>
              <a:rPr lang="en-US" sz="2800" dirty="0">
                <a:solidFill>
                  <a:schemeClr val="tx1"/>
                </a:solidFill>
                <a:latin typeface="Calibri" panose="020F0502020204030204" pitchFamily="34" charset="0"/>
              </a:rPr>
              <a:t> reactions, gastric acid secretion, and neurotransmission in parts of the brain. </a:t>
            </a:r>
            <a:endParaRPr lang="en-US" sz="2800" dirty="0" smtClean="0">
              <a:solidFill>
                <a:schemeClr val="tx1"/>
              </a:solidFill>
              <a:latin typeface="Calibri" panose="020F0502020204030204" pitchFamily="34" charset="0"/>
            </a:endParaRPr>
          </a:p>
          <a:p>
            <a:pPr>
              <a:buFont typeface="Wingdings" panose="05000000000000000000" pitchFamily="2" charset="2"/>
              <a:buChar char="Ø"/>
            </a:pPr>
            <a:r>
              <a:rPr lang="en-US" sz="2800" dirty="0" smtClean="0">
                <a:solidFill>
                  <a:schemeClr val="tx1"/>
                </a:solidFill>
                <a:latin typeface="Calibri" panose="020F0502020204030204" pitchFamily="34" charset="0"/>
              </a:rPr>
              <a:t>Histamine </a:t>
            </a:r>
            <a:r>
              <a:rPr lang="en-US" sz="2800" dirty="0">
                <a:solidFill>
                  <a:schemeClr val="tx1"/>
                </a:solidFill>
                <a:latin typeface="Calibri" panose="020F0502020204030204" pitchFamily="34" charset="0"/>
              </a:rPr>
              <a:t>has no clinical applications, but agents that interfere with the action of histamine (antihistamines) have important therapeutic applications. </a:t>
            </a:r>
          </a:p>
        </p:txBody>
      </p:sp>
    </p:spTree>
    <p:extLst>
      <p:ext uri="{BB962C8B-B14F-4D97-AF65-F5344CB8AC3E}">
        <p14:creationId xmlns:p14="http://schemas.microsoft.com/office/powerpoint/2010/main" val="1135616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Adverse </a:t>
            </a:r>
            <a:r>
              <a:rPr lang="en-US" b="1" dirty="0" smtClean="0">
                <a:solidFill>
                  <a:schemeClr val="tx1"/>
                </a:solidFill>
              </a:rPr>
              <a:t>effects:</a:t>
            </a:r>
            <a:endParaRPr lang="en-US" b="1" dirty="0">
              <a:solidFill>
                <a:schemeClr val="tx1"/>
              </a:solidFill>
            </a:endParaRPr>
          </a:p>
        </p:txBody>
      </p:sp>
      <p:sp>
        <p:nvSpPr>
          <p:cNvPr id="3" name="Content Placeholder 2"/>
          <p:cNvSpPr>
            <a:spLocks noGrp="1"/>
          </p:cNvSpPr>
          <p:nvPr>
            <p:ph idx="1"/>
          </p:nvPr>
        </p:nvSpPr>
        <p:spPr/>
        <p:txBody>
          <a:bodyPr>
            <a:normAutofit/>
          </a:bodyPr>
          <a:lstStyle/>
          <a:p>
            <a:r>
              <a:rPr lang="en-US" sz="2800" dirty="0" smtClean="0">
                <a:solidFill>
                  <a:schemeClr val="tx1"/>
                </a:solidFill>
                <a:latin typeface="Calibri" panose="020F0502020204030204" pitchFamily="34" charset="0"/>
              </a:rPr>
              <a:t> </a:t>
            </a:r>
            <a:r>
              <a:rPr lang="en-US" sz="2800" dirty="0">
                <a:solidFill>
                  <a:schemeClr val="tx1"/>
                </a:solidFill>
                <a:latin typeface="Calibri" panose="020F0502020204030204" pitchFamily="34" charset="0"/>
              </a:rPr>
              <a:t>Drowsiness</a:t>
            </a:r>
          </a:p>
          <a:p>
            <a:r>
              <a:rPr lang="en-US" sz="2800" dirty="0">
                <a:solidFill>
                  <a:schemeClr val="tx1"/>
                </a:solidFill>
                <a:latin typeface="Calibri" panose="020F0502020204030204" pitchFamily="34" charset="0"/>
              </a:rPr>
              <a:t>Tachycardia</a:t>
            </a:r>
          </a:p>
          <a:p>
            <a:r>
              <a:rPr lang="en-US" sz="2800" dirty="0">
                <a:solidFill>
                  <a:schemeClr val="tx1"/>
                </a:solidFill>
                <a:latin typeface="Calibri" panose="020F0502020204030204" pitchFamily="34" charset="0"/>
              </a:rPr>
              <a:t>BP</a:t>
            </a:r>
          </a:p>
          <a:p>
            <a:r>
              <a:rPr lang="en-US" sz="2800" dirty="0">
                <a:solidFill>
                  <a:schemeClr val="tx1"/>
                </a:solidFill>
                <a:latin typeface="Calibri" panose="020F0502020204030204" pitchFamily="34" charset="0"/>
              </a:rPr>
              <a:t>Hypotension</a:t>
            </a:r>
          </a:p>
          <a:p>
            <a:r>
              <a:rPr lang="en-US" sz="2800" dirty="0">
                <a:solidFill>
                  <a:schemeClr val="tx1"/>
                </a:solidFill>
                <a:latin typeface="Calibri" panose="020F0502020204030204" pitchFamily="34" charset="0"/>
              </a:rPr>
              <a:t>Vertigo</a:t>
            </a:r>
          </a:p>
          <a:p>
            <a:r>
              <a:rPr lang="en-US" sz="2800" dirty="0">
                <a:solidFill>
                  <a:schemeClr val="tx1"/>
                </a:solidFill>
                <a:latin typeface="Calibri" panose="020F0502020204030204" pitchFamily="34" charset="0"/>
              </a:rPr>
              <a:t>Increased appetite</a:t>
            </a:r>
          </a:p>
          <a:p>
            <a:r>
              <a:rPr lang="en-US" sz="2800" dirty="0">
                <a:solidFill>
                  <a:schemeClr val="tx1"/>
                </a:solidFill>
                <a:latin typeface="Calibri" panose="020F0502020204030204" pitchFamily="34" charset="0"/>
              </a:rPr>
              <a:t>Dry mouth</a:t>
            </a:r>
          </a:p>
        </p:txBody>
      </p:sp>
    </p:spTree>
    <p:extLst>
      <p:ext uri="{BB962C8B-B14F-4D97-AF65-F5344CB8AC3E}">
        <p14:creationId xmlns:p14="http://schemas.microsoft.com/office/powerpoint/2010/main" val="2520834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8744" y="0"/>
            <a:ext cx="9053848" cy="4958365"/>
          </a:xfrm>
        </p:spPr>
      </p:pic>
    </p:spTree>
    <p:extLst>
      <p:ext uri="{BB962C8B-B14F-4D97-AF65-F5344CB8AC3E}">
        <p14:creationId xmlns:p14="http://schemas.microsoft.com/office/powerpoint/2010/main" val="1669875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489397"/>
            <a:ext cx="9375820" cy="5205738"/>
          </a:xfrm>
        </p:spPr>
      </p:pic>
    </p:spTree>
    <p:extLst>
      <p:ext uri="{BB962C8B-B14F-4D97-AF65-F5344CB8AC3E}">
        <p14:creationId xmlns:p14="http://schemas.microsoft.com/office/powerpoint/2010/main" val="2108501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 Location: </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800" dirty="0" smtClean="0">
                <a:solidFill>
                  <a:schemeClr val="tx1"/>
                </a:solidFill>
                <a:latin typeface="Calibri" panose="020F0502020204030204" pitchFamily="34" charset="0"/>
              </a:rPr>
              <a:t>Histamine </a:t>
            </a:r>
            <a:r>
              <a:rPr lang="en-US" sz="2800" dirty="0">
                <a:solidFill>
                  <a:schemeClr val="tx1"/>
                </a:solidFill>
                <a:latin typeface="Calibri" panose="020F0502020204030204" pitchFamily="34" charset="0"/>
              </a:rPr>
              <a:t>occurs in practically all tissues, but it is unevenly distributed, with high amounts found in lung, skin, and the gastrointestinal tract (sites where the “inside” of the body meets the “outside</a:t>
            </a:r>
            <a:r>
              <a:rPr lang="en-US" sz="2800" dirty="0" smtClean="0">
                <a:solidFill>
                  <a:schemeClr val="tx1"/>
                </a:solidFill>
                <a:latin typeface="Calibri" panose="020F0502020204030204" pitchFamily="34" charset="0"/>
              </a:rPr>
              <a:t>”).</a:t>
            </a:r>
          </a:p>
          <a:p>
            <a:pPr>
              <a:buFont typeface="Wingdings" panose="05000000000000000000" pitchFamily="2" charset="2"/>
              <a:buChar char="Ø"/>
            </a:pPr>
            <a:r>
              <a:rPr lang="en-US" sz="2800" dirty="0" smtClean="0">
                <a:solidFill>
                  <a:schemeClr val="tx1"/>
                </a:solidFill>
                <a:latin typeface="Calibri" panose="020F0502020204030204" pitchFamily="34" charset="0"/>
              </a:rPr>
              <a:t> </a:t>
            </a:r>
            <a:r>
              <a:rPr lang="en-US" sz="2800" dirty="0">
                <a:solidFill>
                  <a:schemeClr val="tx1"/>
                </a:solidFill>
                <a:latin typeface="Calibri" panose="020F0502020204030204" pitchFamily="34" charset="0"/>
              </a:rPr>
              <a:t>It is found at high concentration in mast cells or basophils. Histamine also occurs as a component of venoms and in secretions from insect stings. </a:t>
            </a:r>
          </a:p>
        </p:txBody>
      </p:sp>
    </p:spTree>
    <p:extLst>
      <p:ext uri="{BB962C8B-B14F-4D97-AF65-F5344CB8AC3E}">
        <p14:creationId xmlns:p14="http://schemas.microsoft.com/office/powerpoint/2010/main" val="320250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609600"/>
            <a:ext cx="8750001" cy="5432425"/>
          </a:xfrm>
        </p:spPr>
      </p:pic>
    </p:spTree>
    <p:extLst>
      <p:ext uri="{BB962C8B-B14F-4D97-AF65-F5344CB8AC3E}">
        <p14:creationId xmlns:p14="http://schemas.microsoft.com/office/powerpoint/2010/main" val="1866603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Calibri" panose="020F0502020204030204" pitchFamily="34" charset="0"/>
              </a:rPr>
              <a:t>Release of </a:t>
            </a:r>
            <a:r>
              <a:rPr lang="en-US" dirty="0" smtClean="0">
                <a:solidFill>
                  <a:schemeClr val="tx1"/>
                </a:solidFill>
                <a:latin typeface="Calibri" panose="020F0502020204030204" pitchFamily="34" charset="0"/>
              </a:rPr>
              <a:t>histamine:</a:t>
            </a:r>
            <a:endParaRPr lang="en-US" dirty="0">
              <a:solidFill>
                <a:schemeClr val="tx1"/>
              </a:solidFill>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800" dirty="0" smtClean="0">
                <a:solidFill>
                  <a:schemeClr val="tx1"/>
                </a:solidFill>
                <a:latin typeface="Calibri" panose="020F0502020204030204" pitchFamily="34" charset="0"/>
              </a:rPr>
              <a:t>The </a:t>
            </a:r>
            <a:r>
              <a:rPr lang="en-US" sz="2800" dirty="0">
                <a:solidFill>
                  <a:schemeClr val="tx1"/>
                </a:solidFill>
                <a:latin typeface="Calibri" panose="020F0502020204030204" pitchFamily="34" charset="0"/>
              </a:rPr>
              <a:t>release of histamine may be the primary response to some stimuli, but, most often, histamine is just one of several chemical mediators released. </a:t>
            </a:r>
            <a:endParaRPr lang="en-US" sz="2800" dirty="0" smtClean="0">
              <a:solidFill>
                <a:schemeClr val="tx1"/>
              </a:solidFill>
              <a:latin typeface="Calibri" panose="020F0502020204030204" pitchFamily="34" charset="0"/>
            </a:endParaRPr>
          </a:p>
          <a:p>
            <a:pPr>
              <a:buFont typeface="Wingdings" panose="05000000000000000000" pitchFamily="2" charset="2"/>
              <a:buChar char="Ø"/>
            </a:pPr>
            <a:r>
              <a:rPr lang="en-US" sz="2800" dirty="0" smtClean="0">
                <a:solidFill>
                  <a:schemeClr val="tx1"/>
                </a:solidFill>
                <a:latin typeface="Calibri" panose="020F0502020204030204" pitchFamily="34" charset="0"/>
              </a:rPr>
              <a:t>The </a:t>
            </a:r>
            <a:r>
              <a:rPr lang="en-US" sz="2800" dirty="0">
                <a:solidFill>
                  <a:schemeClr val="tx1"/>
                </a:solidFill>
                <a:latin typeface="Calibri" panose="020F0502020204030204" pitchFamily="34" charset="0"/>
              </a:rPr>
              <a:t>release of histamine from tissues is caused by the destruction of cells as a result of cold, bacterial toxins, bee sting venoms, or trauma. </a:t>
            </a:r>
            <a:endParaRPr lang="en-US" sz="2800" dirty="0" smtClean="0">
              <a:solidFill>
                <a:schemeClr val="tx1"/>
              </a:solidFill>
              <a:latin typeface="Calibri" panose="020F0502020204030204" pitchFamily="34" charset="0"/>
            </a:endParaRPr>
          </a:p>
          <a:p>
            <a:pPr>
              <a:buFont typeface="Wingdings" panose="05000000000000000000" pitchFamily="2" charset="2"/>
              <a:buChar char="Ø"/>
            </a:pPr>
            <a:r>
              <a:rPr lang="en-US" sz="2800" dirty="0" smtClean="0">
                <a:solidFill>
                  <a:schemeClr val="tx1"/>
                </a:solidFill>
                <a:latin typeface="Calibri" panose="020F0502020204030204" pitchFamily="34" charset="0"/>
              </a:rPr>
              <a:t>Allergies </a:t>
            </a:r>
            <a:r>
              <a:rPr lang="en-US" sz="2800" dirty="0">
                <a:solidFill>
                  <a:schemeClr val="tx1"/>
                </a:solidFill>
                <a:latin typeface="Calibri" panose="020F0502020204030204" pitchFamily="34" charset="0"/>
              </a:rPr>
              <a:t>and anaphylaxis can also trigger release of histamine.</a:t>
            </a:r>
          </a:p>
          <a:p>
            <a:pPr>
              <a:buFont typeface="Wingdings" panose="05000000000000000000" pitchFamily="2" charset="2"/>
              <a:buChar char="Ø"/>
            </a:pPr>
            <a:endParaRPr lang="en-US" sz="28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3824712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971" y="450762"/>
            <a:ext cx="8908364" cy="4752192"/>
          </a:xfrm>
        </p:spPr>
      </p:pic>
    </p:spTree>
    <p:extLst>
      <p:ext uri="{BB962C8B-B14F-4D97-AF65-F5344CB8AC3E}">
        <p14:creationId xmlns:p14="http://schemas.microsoft.com/office/powerpoint/2010/main" val="1166539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Histamine receptors:</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1878" y="1287887"/>
            <a:ext cx="9007579" cy="4830122"/>
          </a:xfrm>
        </p:spPr>
      </p:pic>
    </p:spTree>
    <p:extLst>
      <p:ext uri="{BB962C8B-B14F-4D97-AF65-F5344CB8AC3E}">
        <p14:creationId xmlns:p14="http://schemas.microsoft.com/office/powerpoint/2010/main" val="1963379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304" y="167425"/>
            <a:ext cx="9066728" cy="6858000"/>
          </a:xfrm>
        </p:spPr>
      </p:pic>
    </p:spTree>
    <p:extLst>
      <p:ext uri="{BB962C8B-B14F-4D97-AF65-F5344CB8AC3E}">
        <p14:creationId xmlns:p14="http://schemas.microsoft.com/office/powerpoint/2010/main" val="38554740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180</TotalTime>
  <Words>685</Words>
  <Application>Microsoft Office PowerPoint</Application>
  <PresentationFormat>Widescreen</PresentationFormat>
  <Paragraphs>58</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Trebuchet MS</vt:lpstr>
      <vt:lpstr>Wingdings</vt:lpstr>
      <vt:lpstr>Wingdings 3</vt:lpstr>
      <vt:lpstr>Facet</vt:lpstr>
      <vt:lpstr>   Anti histamines    </vt:lpstr>
      <vt:lpstr>Histamine </vt:lpstr>
      <vt:lpstr>PowerPoint Presentation</vt:lpstr>
      <vt:lpstr> Location: </vt:lpstr>
      <vt:lpstr>PowerPoint Presentation</vt:lpstr>
      <vt:lpstr>Release of histamine:</vt:lpstr>
      <vt:lpstr>PowerPoint Presentation</vt:lpstr>
      <vt:lpstr>Histamine receptors:</vt:lpstr>
      <vt:lpstr>PowerPoint Presentation</vt:lpstr>
      <vt:lpstr>PowerPoint Presentation</vt:lpstr>
      <vt:lpstr>Pharmacological Properties</vt:lpstr>
      <vt:lpstr>Pharmacological Properties</vt:lpstr>
      <vt:lpstr>Pharmacological Properties:</vt:lpstr>
      <vt:lpstr>Pharmacological Properties:</vt:lpstr>
      <vt:lpstr>Pharmacological Properties:</vt:lpstr>
      <vt:lpstr>PowerPoint Presentation</vt:lpstr>
      <vt:lpstr>Therapeutic uses:</vt:lpstr>
      <vt:lpstr>Somnifacients:</vt:lpstr>
      <vt:lpstr>Pharmacokinetics: </vt:lpstr>
      <vt:lpstr>Adverse effects:</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 histamines</dc:title>
  <dc:creator>khalid miraj</dc:creator>
  <cp:lastModifiedBy>khalid miraj</cp:lastModifiedBy>
  <cp:revision>18</cp:revision>
  <dcterms:created xsi:type="dcterms:W3CDTF">2020-03-08T14:07:33Z</dcterms:created>
  <dcterms:modified xsi:type="dcterms:W3CDTF">2020-03-09T02:41:00Z</dcterms:modified>
</cp:coreProperties>
</file>